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4" r:id="rId5"/>
    <p:sldId id="260" r:id="rId6"/>
    <p:sldId id="258" r:id="rId7"/>
    <p:sldId id="266" r:id="rId8"/>
    <p:sldId id="268" r:id="rId9"/>
    <p:sldId id="271" r:id="rId10"/>
    <p:sldId id="267" r:id="rId11"/>
    <p:sldId id="264" r:id="rId12"/>
    <p:sldId id="259" r:id="rId13"/>
    <p:sldId id="263" r:id="rId14"/>
    <p:sldId id="265" r:id="rId15"/>
    <p:sldId id="269" r:id="rId16"/>
    <p:sldId id="270" r:id="rId17"/>
    <p:sldId id="261" r:id="rId18"/>
    <p:sldId id="262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BED76-09B0-46F2-AEEC-45B7BF7D4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FEAE95F-2410-48CA-B4AD-11B1EDBB2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06E613-E322-4FFA-9270-364EB2878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110-6624-439E-841D-8C4447FEBAF7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9813BD-A4A8-418F-A9C1-70E550B10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0EDBBF-D29C-460A-8385-D650314E3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24BC486-F5B6-4AED-8F5B-173BFE3973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4" t="43538" r="13334" b="42795"/>
          <a:stretch/>
        </p:blipFill>
        <p:spPr>
          <a:xfrm>
            <a:off x="3385458" y="5322693"/>
            <a:ext cx="5029200" cy="93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00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A7BF52-35D2-4C7B-A71B-2C233A05E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60AB94-1812-4F37-A28F-3E6769FA9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8C7400-FA92-478B-85AB-CB3839902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110-6624-439E-841D-8C4447FEBAF7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0E8277-7483-4C56-BA99-39B39CD9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A28158-6C0D-42EE-9D1E-95B0B57B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156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4893DF-F2BD-4902-8863-6D27806A09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0F59717-9D37-4B65-86E8-304D89C68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A88B83-6687-4DA8-B32E-AB0EA4D6A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110-6624-439E-841D-8C4447FEBAF7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5E817B-9344-409B-BCCB-3BEFE42BE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130644-FDC1-4F44-A27F-3D64FC849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1163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1108818-E187-4B87-B39C-F05E5C426B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2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3689"/>
            <a:ext cx="12192000" cy="243062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5BD4FE-F76B-49D6-9110-59E3B44C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197A64-AEF0-4CC2-8427-BE99EEEA2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07E325-B333-484D-9778-C05303EA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110-6624-439E-841D-8C4447FEBAF7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C99FC0-9DA3-4C13-86F6-6E9F229A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34B308-4C9E-4B59-9704-7BA36D6E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DF40950-C0C0-47A7-BA62-660E23A02C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t="43809" r="19773" b="43946"/>
          <a:stretch/>
        </p:blipFill>
        <p:spPr>
          <a:xfrm>
            <a:off x="8039878" y="6018244"/>
            <a:ext cx="4152122" cy="83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8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2C05D-CD1C-4DE9-B2F8-31C71B55F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F94FCD-BC7F-4E25-BB40-52232D28B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32C2A9-410A-4808-9FF3-7DD514AF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110-6624-439E-841D-8C4447FEBAF7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B52759-56D5-4EF2-A324-F6D237295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A08E5-DE5F-47B1-A896-14400A3C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3794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3CE3B74-87F1-4F63-8A62-86B0229A0E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2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3689"/>
            <a:ext cx="12192000" cy="24306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BF49DC-1F9E-46BF-8E3B-7D732569B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t="43809" r="19773" b="43946"/>
          <a:stretch/>
        </p:blipFill>
        <p:spPr>
          <a:xfrm>
            <a:off x="8039878" y="6018244"/>
            <a:ext cx="4152122" cy="83975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B851F87-3437-4CF3-AB8F-68989ABB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AD0E8C-ED0A-4857-A98C-86385B95A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FC37C4-612A-40BD-831D-81DF2CBDC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3163DD-8C5B-4C0A-8C0C-9E540DA1C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110-6624-439E-841D-8C4447FEBAF7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C27519-1CEA-419B-95F3-D5EED6A15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D0C5787-ADC5-436F-A561-24138585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45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3A29669D-3972-4B19-A5DA-2989B3014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2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3689"/>
            <a:ext cx="12192000" cy="243062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DE8BB46-AF26-4C54-9878-BBF2A49B38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t="43809" r="19773" b="43946"/>
          <a:stretch/>
        </p:blipFill>
        <p:spPr>
          <a:xfrm>
            <a:off x="8039878" y="6018244"/>
            <a:ext cx="4152122" cy="83975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70CEC0-DC15-49BA-8038-F26F3CAF1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E8E296-04E1-4298-9BD9-F7574ED4E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B4D5EB-F47E-4BBA-B5B4-9D685C1F8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BFF7A0-5E90-4E2F-952C-6DAB52EC96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2CF6880-8C3E-4D7F-B965-82B0D33D6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FDCD8C8-69BE-4D82-BA15-E9D3B4F1E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110-6624-439E-841D-8C4447FEBAF7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62ADF33-82F8-4D6C-8762-33F8F7065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8BE2495-DD4A-437E-B9D0-AC2653EB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116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DDA3A58-C0AB-4558-B283-4A0EF810EE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t="43809" r="19773" b="43946"/>
          <a:stretch/>
        </p:blipFill>
        <p:spPr>
          <a:xfrm>
            <a:off x="8039878" y="6018244"/>
            <a:ext cx="4152122" cy="83975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07037D4-A421-4336-81EE-15FCCC2C6B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2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3689"/>
            <a:ext cx="12192000" cy="243062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DFB816-3C01-4757-977D-39FAC064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503" y="1429154"/>
            <a:ext cx="10515600" cy="1325563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DF7DAF8-4F67-4005-8374-4701EB84A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110-6624-439E-841D-8C4447FEBAF7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D1DC64-5B09-45DC-BD34-8247DE288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420EB4F-3C66-439D-A111-BEA6A33DF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3602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AD7A0D2-BE1E-4BAE-9180-B4A039EF8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110-6624-439E-841D-8C4447FEBAF7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E646441-3A96-48CE-BCA1-3F3345D89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C91687-1664-4115-BF9A-740079EE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530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607EC-1089-432F-9C5F-4457F6276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41F007-9ADC-43C9-84A4-1C671B615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E8F0F69-C0F8-4602-B517-920FEA9C1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2D8F67F-D848-4558-B472-57553C34C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110-6624-439E-841D-8C4447FEBAF7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4E42DAB-B416-4025-8812-D04F41669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42C794-D78D-4445-9B85-E231D433B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46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7B0710-1F77-4859-83F0-506A45453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B63F603-74FD-498E-949A-8D8BD0D2AA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57D36F-D735-4D16-830B-BC55B644C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CC7D3B8-0E1B-4012-9C1C-BD3E0D523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5A110-6624-439E-841D-8C4447FEBAF7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71D8B80-CC2F-47A4-B18F-ABBB7E76C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0D190E-B6CE-4AFF-97AF-422E115B2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3778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1725C41-09CB-4748-933D-6572A3D1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D2FE64-4E43-45CC-985F-3DDF20D65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B9C492-94B7-4A8F-85AA-804F53A37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5A110-6624-439E-841D-8C4447FEBAF7}" type="datetimeFigureOut">
              <a:rPr lang="pt-BR" smtClean="0"/>
              <a:t>04/04/2022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5DA308-9A34-46F7-A2B6-5CC411006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721E56-E84A-4B0E-8133-887653D46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AE8B0-C10C-41AA-88BF-A8D85B0F0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61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89D8E-E28A-4E6A-9835-DD99BEDED6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Nivelamento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C4BA0F-F5F3-485A-8FA1-F2E8D4C47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Aula 1: Introdução a operadores e </a:t>
            </a:r>
            <a:r>
              <a:rPr lang="pt-BR" dirty="0" err="1"/>
              <a:t>strings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178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são </a:t>
            </a:r>
            <a:r>
              <a:rPr lang="pt-BR" dirty="0" err="1"/>
              <a:t>strings</a:t>
            </a:r>
            <a:r>
              <a:rPr lang="pt-BR" dirty="0"/>
              <a:t>?</a:t>
            </a:r>
          </a:p>
        </p:txBody>
      </p:sp>
      <p:pic>
        <p:nvPicPr>
          <p:cNvPr id="12290" name="Picture 2" descr="Bottle Letter GIFs - Get the best GIF on GIPHY">
            <a:extLst>
              <a:ext uri="{FF2B5EF4-FFF2-40B4-BE49-F238E27FC236}">
                <a16:creationId xmlns:a16="http://schemas.microsoft.com/office/drawing/2014/main" id="{BD1D9689-5581-4571-89C4-E630D8F5A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684" y="313887"/>
            <a:ext cx="1827402" cy="182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28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</a:t>
            </a:r>
            <a:r>
              <a:rPr lang="pt-BR" dirty="0" err="1"/>
              <a:t>strings</a:t>
            </a:r>
            <a:r>
              <a:rPr lang="pt-BR" dirty="0"/>
              <a:t> no Python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6F887-8CF8-45BE-A8A3-0C2B43362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Textos:</a:t>
            </a:r>
          </a:p>
          <a:p>
            <a:pPr lvl="1"/>
            <a:r>
              <a:rPr lang="pt-BR" dirty="0"/>
              <a:t>“A”</a:t>
            </a:r>
          </a:p>
          <a:p>
            <a:pPr lvl="1"/>
            <a:r>
              <a:rPr lang="pt-BR" dirty="0"/>
              <a:t>“a”</a:t>
            </a:r>
          </a:p>
          <a:p>
            <a:pPr lvl="1"/>
            <a:r>
              <a:rPr lang="pt-BR" dirty="0"/>
              <a:t>“bala”</a:t>
            </a:r>
          </a:p>
          <a:p>
            <a:pPr lvl="1"/>
            <a:r>
              <a:rPr lang="pt-BR" dirty="0"/>
              <a:t>“RIO”</a:t>
            </a:r>
          </a:p>
          <a:p>
            <a:pPr lvl="1"/>
            <a:r>
              <a:rPr lang="pt-BR" dirty="0"/>
              <a:t>”Queijo com goiabada” </a:t>
            </a:r>
          </a:p>
          <a:p>
            <a:endParaRPr lang="pt-BR" dirty="0"/>
          </a:p>
        </p:txBody>
      </p:sp>
      <p:pic>
        <p:nvPicPr>
          <p:cNvPr id="13314" name="Picture 2" descr="Alphabet GIF - Alphabet - Discover &amp; Share GIFs">
            <a:extLst>
              <a:ext uri="{FF2B5EF4-FFF2-40B4-BE49-F238E27FC236}">
                <a16:creationId xmlns:a16="http://schemas.microsoft.com/office/drawing/2014/main" id="{CE34B528-A3D6-46A3-B4E2-CFE791757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559" y="681037"/>
            <a:ext cx="1990987" cy="15632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11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</a:t>
            </a:r>
            <a:r>
              <a:rPr lang="pt-BR" dirty="0" err="1"/>
              <a:t>strings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6F887-8CF8-45BE-A8A3-0C2B43362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Sinais:</a:t>
            </a:r>
          </a:p>
          <a:p>
            <a:pPr lvl="1"/>
            <a:r>
              <a:rPr lang="pt-BR" dirty="0"/>
              <a:t>“*”</a:t>
            </a:r>
          </a:p>
          <a:p>
            <a:pPr lvl="1"/>
            <a:r>
              <a:rPr lang="pt-BR" dirty="0"/>
              <a:t>“+”</a:t>
            </a:r>
          </a:p>
          <a:p>
            <a:pPr lvl="1"/>
            <a:r>
              <a:rPr lang="pt-BR" dirty="0"/>
              <a:t>”,”</a:t>
            </a:r>
          </a:p>
          <a:p>
            <a:pPr lvl="1"/>
            <a:r>
              <a:rPr lang="pt-BR" dirty="0"/>
              <a:t>“&amp;”</a:t>
            </a:r>
          </a:p>
          <a:p>
            <a:pPr lvl="1"/>
            <a:r>
              <a:rPr lang="pt-BR" dirty="0"/>
              <a:t>“&gt;”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4338" name="Picture 2" descr="What's Your Favorite Punctuation Mark? - The New York Times">
            <a:extLst>
              <a:ext uri="{FF2B5EF4-FFF2-40B4-BE49-F238E27FC236}">
                <a16:creationId xmlns:a16="http://schemas.microsoft.com/office/drawing/2014/main" id="{AB261636-3E12-470E-855B-9CE099262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61" y="688595"/>
            <a:ext cx="1899408" cy="18994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5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</a:t>
            </a:r>
            <a:r>
              <a:rPr lang="pt-BR" dirty="0" err="1"/>
              <a:t>strings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6F887-8CF8-45BE-A8A3-0C2B43362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“Números”:</a:t>
            </a:r>
          </a:p>
          <a:p>
            <a:pPr lvl="1"/>
            <a:r>
              <a:rPr lang="pt-BR" dirty="0"/>
              <a:t>“1”</a:t>
            </a:r>
          </a:p>
          <a:p>
            <a:pPr lvl="1"/>
            <a:r>
              <a:rPr lang="pt-BR" dirty="0"/>
              <a:t>“1584865”</a:t>
            </a:r>
          </a:p>
          <a:p>
            <a:pPr lvl="1"/>
            <a:r>
              <a:rPr lang="pt-BR" dirty="0"/>
              <a:t>“10.151”</a:t>
            </a:r>
          </a:p>
          <a:p>
            <a:pPr lvl="1"/>
            <a:r>
              <a:rPr lang="pt-BR" dirty="0"/>
              <a:t>“1.36E5”</a:t>
            </a:r>
          </a:p>
          <a:p>
            <a:pPr lvl="1"/>
            <a:r>
              <a:rPr lang="pt-BR" dirty="0"/>
              <a:t>“-0.25415”</a:t>
            </a:r>
          </a:p>
          <a:p>
            <a:pPr lvl="1"/>
            <a:r>
              <a:rPr lang="pt-BR" dirty="0"/>
              <a:t>“0,25”</a:t>
            </a:r>
          </a:p>
          <a:p>
            <a:endParaRPr lang="pt-BR" dirty="0"/>
          </a:p>
        </p:txBody>
      </p:sp>
      <p:pic>
        <p:nvPicPr>
          <p:cNvPr id="15362" name="Picture 2" descr="Decimals - a Kit by a student | Gimkit">
            <a:extLst>
              <a:ext uri="{FF2B5EF4-FFF2-40B4-BE49-F238E27FC236}">
                <a16:creationId xmlns:a16="http://schemas.microsoft.com/office/drawing/2014/main" id="{F011F178-DC65-4DB9-B119-E7DEED6F2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308" y="365125"/>
            <a:ext cx="1943056" cy="194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8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</a:t>
            </a:r>
            <a:r>
              <a:rPr lang="pt-BR" dirty="0" err="1"/>
              <a:t>strings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6F887-8CF8-45BE-A8A3-0C2B43362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Mistos:</a:t>
            </a:r>
          </a:p>
          <a:p>
            <a:pPr lvl="1"/>
            <a:r>
              <a:rPr lang="pt-BR" dirty="0"/>
              <a:t>“A senha é 1234”</a:t>
            </a:r>
          </a:p>
          <a:p>
            <a:pPr lvl="1"/>
            <a:r>
              <a:rPr lang="pt-BR" dirty="0"/>
              <a:t>“Misture a 40°C”</a:t>
            </a:r>
          </a:p>
          <a:p>
            <a:pPr lvl="1"/>
            <a:r>
              <a:rPr lang="pt-BR" dirty="0"/>
              <a:t>“Vamos reduzir a emissão de CO²”</a:t>
            </a:r>
          </a:p>
          <a:p>
            <a:pPr lvl="1"/>
            <a:r>
              <a:rPr lang="pt-BR" dirty="0"/>
              <a:t>“O 1º colocado será premiado!”</a:t>
            </a:r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16386" name="Picture 2" descr="Text typing animation - Widget Library | Cinema8">
            <a:extLst>
              <a:ext uri="{FF2B5EF4-FFF2-40B4-BE49-F238E27FC236}">
                <a16:creationId xmlns:a16="http://schemas.microsoft.com/office/drawing/2014/main" id="{76F80DDD-FDB0-4F57-8069-4A2FF9686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548" y="467425"/>
            <a:ext cx="4237563" cy="214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02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praticar</a:t>
            </a:r>
          </a:p>
        </p:txBody>
      </p:sp>
      <p:pic>
        <p:nvPicPr>
          <p:cNvPr id="17410" name="Picture 2" descr="Night Programming GIF by Metin Seven [Video] | Animation design, Animated  gif, Animation">
            <a:extLst>
              <a:ext uri="{FF2B5EF4-FFF2-40B4-BE49-F238E27FC236}">
                <a16:creationId xmlns:a16="http://schemas.microsoft.com/office/drawing/2014/main" id="{C0F9B8E0-F49B-4B85-91B0-985FBFB4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881" y="271593"/>
            <a:ext cx="2947332" cy="22104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93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0F90-A0F2-482E-87E4-E409BE9F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aprendemos hoje?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43FB97-BBBF-47FD-AF68-11556B5D7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Principais operadores matemáticos.</a:t>
            </a:r>
          </a:p>
          <a:p>
            <a:endParaRPr lang="pt-BR" dirty="0"/>
          </a:p>
          <a:p>
            <a:r>
              <a:rPr lang="pt-BR" dirty="0"/>
              <a:t>O que são </a:t>
            </a:r>
            <a:r>
              <a:rPr lang="pt-BR" dirty="0" err="1"/>
              <a:t>strings</a:t>
            </a:r>
            <a:r>
              <a:rPr lang="pt-BR" dirty="0"/>
              <a:t>?</a:t>
            </a:r>
          </a:p>
          <a:p>
            <a:endParaRPr lang="pt-BR" dirty="0"/>
          </a:p>
          <a:p>
            <a:r>
              <a:rPr lang="pt-BR" dirty="0"/>
              <a:t>Manipulação básica de </a:t>
            </a:r>
            <a:r>
              <a:rPr lang="pt-BR" dirty="0" err="1"/>
              <a:t>strings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Identificação e tratamento de erros.</a:t>
            </a:r>
          </a:p>
          <a:p>
            <a:endParaRPr lang="pt-BR" dirty="0"/>
          </a:p>
          <a:p>
            <a:pPr marL="0" indent="0" algn="ctr">
              <a:buNone/>
            </a:pPr>
            <a:r>
              <a:rPr lang="pt-BR" sz="4400" dirty="0">
                <a:solidFill>
                  <a:srgbClr val="FF0000"/>
                </a:solidFill>
              </a:rPr>
              <a:t>DÚVIDAS?</a:t>
            </a:r>
          </a:p>
        </p:txBody>
      </p:sp>
      <p:pic>
        <p:nvPicPr>
          <p:cNvPr id="18434" name="Picture 2" descr="Learn GIF - Conseguir o melhor gif em GIFER">
            <a:extLst>
              <a:ext uri="{FF2B5EF4-FFF2-40B4-BE49-F238E27FC236}">
                <a16:creationId xmlns:a16="http://schemas.microsoft.com/office/drawing/2014/main" id="{B2868EEB-DC59-4BC4-8025-0463904FE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715" y="-527843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05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o tema da próxima aula?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6F887-8CF8-45BE-A8A3-0C2B43362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trike="sngStrike" dirty="0">
                <a:solidFill>
                  <a:schemeClr val="bg1">
                    <a:lumMod val="65000"/>
                  </a:schemeClr>
                </a:solidFill>
              </a:rPr>
              <a:t>Variáveis e Funções: </a:t>
            </a:r>
            <a:r>
              <a:rPr lang="pt-BR" strike="sngStrike" dirty="0" err="1">
                <a:solidFill>
                  <a:schemeClr val="bg1">
                    <a:lumMod val="65000"/>
                  </a:schemeClr>
                </a:solidFill>
              </a:rPr>
              <a:t>Strings</a:t>
            </a:r>
            <a:r>
              <a:rPr lang="pt-BR" strike="sngStrike" dirty="0">
                <a:solidFill>
                  <a:schemeClr val="bg1">
                    <a:lumMod val="65000"/>
                  </a:schemeClr>
                </a:solidFill>
              </a:rPr>
              <a:t>, operações e erros.</a:t>
            </a:r>
          </a:p>
          <a:p>
            <a:endParaRPr lang="pt-BR" dirty="0"/>
          </a:p>
          <a:p>
            <a:r>
              <a:rPr lang="pt-BR" dirty="0"/>
              <a:t>Variáveis e Funções: Funções </a:t>
            </a:r>
            <a:r>
              <a:rPr lang="pt-BR" dirty="0" err="1"/>
              <a:t>built</a:t>
            </a:r>
            <a:r>
              <a:rPr lang="pt-BR" dirty="0"/>
              <a:t>-in e casting.</a:t>
            </a:r>
          </a:p>
          <a:p>
            <a:endParaRPr lang="pt-BR" dirty="0"/>
          </a:p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Controle de Fluxo: Operadores, Listas, condicionais, loops e bibliotecas.</a:t>
            </a:r>
          </a:p>
          <a:p>
            <a:endParaRPr lang="pt-BR" dirty="0"/>
          </a:p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Controle de Fluxo: Funções personalizadas.</a:t>
            </a:r>
          </a:p>
        </p:txBody>
      </p:sp>
      <p:pic>
        <p:nvPicPr>
          <p:cNvPr id="4" name="Picture 2" descr="Figure Pointing With Pointer | 3D Animated Clipart for PowerPoint -  PresenterMedia.com">
            <a:extLst>
              <a:ext uri="{FF2B5EF4-FFF2-40B4-BE49-F238E27FC236}">
                <a16:creationId xmlns:a16="http://schemas.microsoft.com/office/drawing/2014/main" id="{E42866A1-CAE7-4FE8-B0F6-810ECEA19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69"/>
          <a:stretch/>
        </p:blipFill>
        <p:spPr bwMode="auto">
          <a:xfrm flipH="1">
            <a:off x="9898660" y="1430577"/>
            <a:ext cx="1455140" cy="150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0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AF024-1B8D-44C8-A5D4-AC26BACFD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você precisa saber para a próxima aula?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BB30D9-8DC0-4D1A-A7F1-CA360EB0E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Tipo de dados</a:t>
            </a:r>
          </a:p>
          <a:p>
            <a:endParaRPr lang="pt-BR" dirty="0"/>
          </a:p>
          <a:p>
            <a:r>
              <a:rPr lang="pt-BR" dirty="0"/>
              <a:t>Variáveis</a:t>
            </a:r>
          </a:p>
          <a:p>
            <a:endParaRPr lang="pt-BR" dirty="0"/>
          </a:p>
          <a:p>
            <a:r>
              <a:rPr lang="pt-BR" dirty="0"/>
              <a:t>Manipulação de variável</a:t>
            </a:r>
          </a:p>
          <a:p>
            <a:endParaRPr lang="pt-BR" dirty="0"/>
          </a:p>
          <a:p>
            <a:r>
              <a:rPr lang="pt-BR" dirty="0"/>
              <a:t>Funções nativas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gmartins@digitalhouse.com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4" name="Picture 4" descr="Study GIF - Study - Discover &amp; Share GIFs">
            <a:extLst>
              <a:ext uri="{FF2B5EF4-FFF2-40B4-BE49-F238E27FC236}">
                <a16:creationId xmlns:a16="http://schemas.microsoft.com/office/drawing/2014/main" id="{19B2923C-3624-4D43-96C8-43892EF51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59148" y="2496744"/>
            <a:ext cx="3912501" cy="2199800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15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</a:t>
            </a:r>
          </a:p>
        </p:txBody>
      </p:sp>
      <p:pic>
        <p:nvPicPr>
          <p:cNvPr id="2050" name="Picture 2" descr="How to Become a Project Manager - SmartTask">
            <a:extLst>
              <a:ext uri="{FF2B5EF4-FFF2-40B4-BE49-F238E27FC236}">
                <a16:creationId xmlns:a16="http://schemas.microsoft.com/office/drawing/2014/main" id="{EBE5BCD4-CBD2-4689-BA6D-9FF590DE3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6" r="28814"/>
          <a:stretch/>
        </p:blipFill>
        <p:spPr bwMode="auto">
          <a:xfrm>
            <a:off x="4932726" y="4310308"/>
            <a:ext cx="1749252" cy="224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54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1A40C-37B0-443C-A9D4-DD2F45D36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Olá!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E08FFB-8320-4281-8537-F1F6B6CD33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Gabriel Martins</a:t>
            </a:r>
          </a:p>
          <a:p>
            <a:endParaRPr lang="pt-BR" dirty="0"/>
          </a:p>
          <a:p>
            <a:r>
              <a:rPr lang="pt-BR" dirty="0"/>
              <a:t>31 anos</a:t>
            </a:r>
          </a:p>
          <a:p>
            <a:endParaRPr lang="pt-BR" dirty="0"/>
          </a:p>
          <a:p>
            <a:r>
              <a:rPr lang="pt-BR" dirty="0"/>
              <a:t>Sou de BH (sim eu falo uai :p)</a:t>
            </a:r>
          </a:p>
          <a:p>
            <a:endParaRPr lang="pt-BR" dirty="0"/>
          </a:p>
          <a:p>
            <a:r>
              <a:rPr lang="pt-BR" dirty="0"/>
              <a:t>Estatístico e Engenheiro de Produção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B6049955-DB56-455B-A2F2-D0CD0DAC74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Trabalho atualmente na PBH</a:t>
            </a:r>
          </a:p>
          <a:p>
            <a:endParaRPr lang="pt-BR" dirty="0"/>
          </a:p>
          <a:p>
            <a:r>
              <a:rPr lang="pt-BR" dirty="0"/>
              <a:t>Amo estatística, dados e programar</a:t>
            </a:r>
          </a:p>
          <a:p>
            <a:endParaRPr lang="pt-BR" dirty="0"/>
          </a:p>
          <a:p>
            <a:r>
              <a:rPr lang="pt-BR" dirty="0"/>
              <a:t>Gosto de jogar BG ou jogos (</a:t>
            </a:r>
            <a:r>
              <a:rPr lang="pt-BR" dirty="0" err="1"/>
              <a:t>coop</a:t>
            </a:r>
            <a:r>
              <a:rPr lang="pt-BR" dirty="0"/>
              <a:t>), caminhar, ir em restaurantes, ver séries e cozinhar</a:t>
            </a:r>
          </a:p>
          <a:p>
            <a:endParaRPr lang="pt-BR" dirty="0"/>
          </a:p>
          <a:p>
            <a:r>
              <a:rPr lang="pt-BR" dirty="0"/>
              <a:t>gmartins@digitalhouse.com</a:t>
            </a:r>
          </a:p>
          <a:p>
            <a:endParaRPr lang="pt-BR" dirty="0"/>
          </a:p>
        </p:txBody>
      </p:sp>
      <p:pic>
        <p:nvPicPr>
          <p:cNvPr id="3074" name="Picture 2" descr="Dancing Llama Gif (Originally on Deviantart) | Arts And OCs Amino">
            <a:extLst>
              <a:ext uri="{FF2B5EF4-FFF2-40B4-BE49-F238E27FC236}">
                <a16:creationId xmlns:a16="http://schemas.microsoft.com/office/drawing/2014/main" id="{C5357946-EB60-435A-9343-0BFC7F091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CFBFA"/>
              </a:clrFrom>
              <a:clrTo>
                <a:srgbClr val="FCFB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6" r="34560"/>
          <a:stretch/>
        </p:blipFill>
        <p:spPr bwMode="auto">
          <a:xfrm flipH="1">
            <a:off x="10066788" y="4501"/>
            <a:ext cx="2125210" cy="174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708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1A40C-37B0-443C-A9D4-DD2F45D36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</a:t>
            </a:r>
            <a:r>
              <a:rPr lang="pt-BR" dirty="0" err="1"/>
              <a:t>vcs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E08FFB-8320-4281-8537-F1F6B6CD3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Nome?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Idade?</a:t>
            </a:r>
          </a:p>
          <a:p>
            <a:endParaRPr lang="pt-BR" dirty="0"/>
          </a:p>
          <a:p>
            <a:r>
              <a:rPr lang="pt-BR" dirty="0"/>
              <a:t>Onde mora?</a:t>
            </a:r>
          </a:p>
          <a:p>
            <a:endParaRPr lang="pt-BR" dirty="0"/>
          </a:p>
          <a:p>
            <a:r>
              <a:rPr lang="pt-BR" dirty="0"/>
              <a:t>Formação?</a:t>
            </a:r>
          </a:p>
          <a:p>
            <a:endParaRPr lang="pt-BR" dirty="0"/>
          </a:p>
          <a:p>
            <a:r>
              <a:rPr lang="pt-BR" dirty="0"/>
              <a:t>Motivação sem ser DS?</a:t>
            </a:r>
          </a:p>
          <a:p>
            <a:endParaRPr lang="pt-BR" dirty="0"/>
          </a:p>
          <a:p>
            <a:r>
              <a:rPr lang="pt-BR" dirty="0"/>
              <a:t>Hobbies?</a:t>
            </a:r>
          </a:p>
          <a:p>
            <a:endParaRPr lang="pt-BR" dirty="0"/>
          </a:p>
        </p:txBody>
      </p:sp>
      <p:pic>
        <p:nvPicPr>
          <p:cNvPr id="4098" name="Picture 2" descr="Michael Jackson Watching Gif - IceGif">
            <a:extLst>
              <a:ext uri="{FF2B5EF4-FFF2-40B4-BE49-F238E27FC236}">
                <a16:creationId xmlns:a16="http://schemas.microsoft.com/office/drawing/2014/main" id="{E9AA2C75-2030-4547-8076-F4F6340D6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29434" y="681037"/>
            <a:ext cx="2248247" cy="16861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856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você precisa ter/saber para esta aula?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6F887-8CF8-45BE-A8A3-0C2B43362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Python instalado,</a:t>
            </a:r>
          </a:p>
          <a:p>
            <a:endParaRPr lang="pt-BR" dirty="0"/>
          </a:p>
          <a:p>
            <a:r>
              <a:rPr lang="pt-BR" dirty="0"/>
              <a:t>Função print,</a:t>
            </a:r>
          </a:p>
          <a:p>
            <a:endParaRPr lang="pt-BR" dirty="0"/>
          </a:p>
          <a:p>
            <a:r>
              <a:rPr lang="pt-BR" dirty="0"/>
              <a:t>Formatação de </a:t>
            </a:r>
            <a:r>
              <a:rPr lang="pt-BR" dirty="0" err="1"/>
              <a:t>strings</a:t>
            </a:r>
            <a:r>
              <a:rPr lang="pt-BR" dirty="0"/>
              <a:t>,</a:t>
            </a:r>
          </a:p>
          <a:p>
            <a:endParaRPr lang="pt-BR" dirty="0"/>
          </a:p>
          <a:p>
            <a:r>
              <a:rPr lang="pt-BR" dirty="0"/>
              <a:t>Leituras de erros.</a:t>
            </a:r>
          </a:p>
        </p:txBody>
      </p:sp>
      <p:pic>
        <p:nvPicPr>
          <p:cNvPr id="5124" name="Picture 4" descr="Study GIF - Study - Discover &amp; Share GIFs">
            <a:extLst>
              <a:ext uri="{FF2B5EF4-FFF2-40B4-BE49-F238E27FC236}">
                <a16:creationId xmlns:a16="http://schemas.microsoft.com/office/drawing/2014/main" id="{9C85422B-7A2A-41E7-8704-C6F7DC5CB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59148" y="2496744"/>
            <a:ext cx="3912501" cy="2199800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5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o tema da aula de hoje?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6F887-8CF8-45BE-A8A3-0C2B43362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Variáveis e Funções: Operadores, </a:t>
            </a:r>
            <a:r>
              <a:rPr lang="pt-BR" dirty="0" err="1"/>
              <a:t>strings</a:t>
            </a:r>
            <a:r>
              <a:rPr lang="pt-BR" dirty="0"/>
              <a:t> e erros.</a:t>
            </a:r>
          </a:p>
          <a:p>
            <a:endParaRPr lang="pt-BR" dirty="0"/>
          </a:p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Variáveis e Funções: Funções </a:t>
            </a:r>
            <a:r>
              <a:rPr lang="pt-BR" dirty="0" err="1">
                <a:solidFill>
                  <a:schemeClr val="bg1">
                    <a:lumMod val="65000"/>
                  </a:schemeClr>
                </a:solidFill>
              </a:rPr>
              <a:t>built</a:t>
            </a:r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-in e casting.</a:t>
            </a:r>
          </a:p>
          <a:p>
            <a:endParaRPr lang="pt-BR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Controle de Fluxo: Operadores, Listas, condicionais, loops e bibliotecas.</a:t>
            </a:r>
          </a:p>
          <a:p>
            <a:endParaRPr lang="pt-BR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Controle de Fluxo: Funções personalizadas.</a:t>
            </a:r>
          </a:p>
        </p:txBody>
      </p:sp>
      <p:pic>
        <p:nvPicPr>
          <p:cNvPr id="6146" name="Picture 2" descr="Figure Pointing With Pointer | 3D Animated Clipart for PowerPoint -  PresenterMedia.com">
            <a:extLst>
              <a:ext uri="{FF2B5EF4-FFF2-40B4-BE49-F238E27FC236}">
                <a16:creationId xmlns:a16="http://schemas.microsoft.com/office/drawing/2014/main" id="{42BC80C9-CD82-4C0A-B65B-00A5E66B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69"/>
          <a:stretch/>
        </p:blipFill>
        <p:spPr bwMode="auto">
          <a:xfrm flipH="1">
            <a:off x="9898660" y="1430577"/>
            <a:ext cx="1455140" cy="150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30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3652E-6570-4730-A478-31340F0D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em Python</a:t>
            </a:r>
          </a:p>
        </p:txBody>
      </p:sp>
      <p:pic>
        <p:nvPicPr>
          <p:cNvPr id="7170" name="Picture 2" descr="Math Symbols Bouncing Up Down | 3D Animated Clipart for PowerPoint -  PresenterMedia.com">
            <a:extLst>
              <a:ext uri="{FF2B5EF4-FFF2-40B4-BE49-F238E27FC236}">
                <a16:creationId xmlns:a16="http://schemas.microsoft.com/office/drawing/2014/main" id="{F3CA4FBB-0C5D-4BAB-A44D-5AF3D3183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469" y="604139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1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73625-FA5D-4378-8488-5AE048EC3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matemáticos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A2243D-A5F9-47AC-9073-E769C664F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Adição: 1 + 2</a:t>
            </a:r>
          </a:p>
          <a:p>
            <a:r>
              <a:rPr lang="pt-BR" dirty="0"/>
              <a:t>Subtração: 1 - 2</a:t>
            </a:r>
          </a:p>
          <a:p>
            <a:r>
              <a:rPr lang="pt-BR" dirty="0"/>
              <a:t>Multiplicação: 1 * 2</a:t>
            </a:r>
          </a:p>
          <a:p>
            <a:r>
              <a:rPr lang="pt-BR" dirty="0"/>
              <a:t>Divisão:</a:t>
            </a:r>
          </a:p>
          <a:p>
            <a:pPr lvl="1"/>
            <a:r>
              <a:rPr lang="pt-BR" dirty="0"/>
              <a:t>Inteiros: 1 // 2</a:t>
            </a:r>
          </a:p>
          <a:p>
            <a:pPr lvl="2"/>
            <a:r>
              <a:rPr lang="pt-BR" dirty="0"/>
              <a:t>Resto: 1 % 2</a:t>
            </a:r>
          </a:p>
          <a:p>
            <a:pPr lvl="1"/>
            <a:r>
              <a:rPr lang="pt-BR" dirty="0"/>
              <a:t>Exata: 1 / 2</a:t>
            </a:r>
          </a:p>
          <a:p>
            <a:r>
              <a:rPr lang="pt-BR" dirty="0"/>
              <a:t>Potenciação: 1 ** 2</a:t>
            </a:r>
          </a:p>
          <a:p>
            <a:r>
              <a:rPr lang="pt-BR" dirty="0"/>
              <a:t>Raiz quadrada: 1 ** (1/2) ou 1 ** (0.5)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242" name="Picture 2" descr="Math Symbols Bouncing Up Down | 3D Animated Clipart for PowerPoint -  PresenterMedia.com">
            <a:extLst>
              <a:ext uri="{FF2B5EF4-FFF2-40B4-BE49-F238E27FC236}">
                <a16:creationId xmlns:a16="http://schemas.microsoft.com/office/drawing/2014/main" id="{09BDD4C2-4351-406B-A294-DB2146BA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971" y="710407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73625-FA5D-4378-8488-5AE048EC3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lógicos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A2243D-A5F9-47AC-9073-E769C664F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Maior: &gt;</a:t>
            </a:r>
          </a:p>
          <a:p>
            <a:r>
              <a:rPr lang="pt-BR" dirty="0"/>
              <a:t>Maior ou igual: &gt;=</a:t>
            </a:r>
          </a:p>
          <a:p>
            <a:r>
              <a:rPr lang="pt-BR" dirty="0"/>
              <a:t>Menor: &lt;</a:t>
            </a:r>
          </a:p>
          <a:p>
            <a:r>
              <a:rPr lang="pt-BR" dirty="0"/>
              <a:t>Menor ou igual: &lt;=</a:t>
            </a:r>
          </a:p>
          <a:p>
            <a:r>
              <a:rPr lang="pt-BR" dirty="0"/>
              <a:t>Igual: ==</a:t>
            </a:r>
          </a:p>
          <a:p>
            <a:r>
              <a:rPr lang="pt-BR" dirty="0"/>
              <a:t>Diferente: !=</a:t>
            </a:r>
          </a:p>
          <a:p>
            <a:r>
              <a:rPr lang="pt-BR" dirty="0"/>
              <a:t>Complementar: ~   (*)</a:t>
            </a:r>
          </a:p>
          <a:p>
            <a:pPr marL="0" indent="0">
              <a:buNone/>
            </a:pPr>
            <a:r>
              <a:rPr lang="pt-BR" sz="1800" dirty="0"/>
              <a:t>(*) vamos falar mais sobre em condicionais e loops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266" name="Picture 2" descr="Spok GIFs | Tenor">
            <a:extLst>
              <a:ext uri="{FF2B5EF4-FFF2-40B4-BE49-F238E27FC236}">
                <a16:creationId xmlns:a16="http://schemas.microsoft.com/office/drawing/2014/main" id="{13D845E8-9E03-4073-A792-BD6A25B1D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580" y="642938"/>
            <a:ext cx="2095500" cy="2095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48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447</Words>
  <Application>Microsoft Office PowerPoint</Application>
  <PresentationFormat>Widescreen</PresentationFormat>
  <Paragraphs>125</Paragraphs>
  <Slides>18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Nivelamento</vt:lpstr>
      <vt:lpstr>Apresentação</vt:lpstr>
      <vt:lpstr>Olá!</vt:lpstr>
      <vt:lpstr>E vcs?</vt:lpstr>
      <vt:lpstr>O que você precisa ter/saber para esta aula?</vt:lpstr>
      <vt:lpstr>Qual o tema da aula de hoje?</vt:lpstr>
      <vt:lpstr>Operadores em Python</vt:lpstr>
      <vt:lpstr>Operadores matemáticos</vt:lpstr>
      <vt:lpstr>Operadores lógicos</vt:lpstr>
      <vt:lpstr>O que são strings?</vt:lpstr>
      <vt:lpstr>Tipos de strings no Python</vt:lpstr>
      <vt:lpstr>Tipos de strings</vt:lpstr>
      <vt:lpstr>Tipos de strings</vt:lpstr>
      <vt:lpstr>Tipos de strings</vt:lpstr>
      <vt:lpstr>Vamos praticar</vt:lpstr>
      <vt:lpstr>O que aprendemos hoje?</vt:lpstr>
      <vt:lpstr>Qual o tema da próxima aula?</vt:lpstr>
      <vt:lpstr>O que você precisa saber para a próxima aula?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augusto</dc:creator>
  <cp:lastModifiedBy>gabriel augusto</cp:lastModifiedBy>
  <cp:revision>11</cp:revision>
  <dcterms:created xsi:type="dcterms:W3CDTF">2022-03-15T13:33:06Z</dcterms:created>
  <dcterms:modified xsi:type="dcterms:W3CDTF">2022-04-05T00:45:58Z</dcterms:modified>
</cp:coreProperties>
</file>